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75" r:id="rId7"/>
    <p:sldId id="276" r:id="rId8"/>
    <p:sldId id="260" r:id="rId9"/>
    <p:sldId id="271" r:id="rId10"/>
    <p:sldId id="273" r:id="rId11"/>
    <p:sldId id="262" r:id="rId12"/>
    <p:sldId id="264" r:id="rId13"/>
    <p:sldId id="265" r:id="rId14"/>
    <p:sldId id="266" r:id="rId15"/>
    <p:sldId id="267" r:id="rId16"/>
    <p:sldId id="269" r:id="rId17"/>
    <p:sldId id="270" r:id="rId18"/>
    <p:sldId id="274" r:id="rId19"/>
    <p:sldId id="268" r:id="rId20"/>
    <p:sldId id="261" r:id="rId21"/>
    <p:sldId id="272" r:id="rId22"/>
    <p:sldId id="263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26"/>
    <a:srgbClr val="6699FF"/>
    <a:srgbClr val="FFFE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51" d="100"/>
          <a:sy n="51" d="100"/>
        </p:scale>
        <p:origin x="-1926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2;&#1040;&#1051;&#1045;&#1053;&#1058;&#1048;&#1053;&#1040;\Desktop\&#1055;&#1077;&#1076;&#1072;&#1075;&#1086;&#1075;-&#1086;&#1088;&#1075;&#1072;&#1085;&#1080;&#1079;&#1072;&#1090;&#1086;&#1088;\&#1076;&#1077;&#1090;&#1089;&#1082;&#1086;&#1077;%20&#1076;&#1074;&#1080;&#1078;&#1077;&#1085;&#1080;&#1077;\&#1057;&#1040;&#1049;&#1058;%20&#1064;&#1059;&#1057;\&#1052;&#1086;&#1083;&#1086;&#1076;&#1086;-&#1079;&#1077;&#1083;&#1077;&#1085;&#1086;.mp3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олодо-зелен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4419600" y="228600"/>
            <a:ext cx="434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Tahoma" pitchFamily="34" charset="0"/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0"/>
            <a:ext cx="2895600" cy="2286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500063"/>
            <a:ext cx="2819400" cy="206216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0" y="2571750"/>
            <a:ext cx="2928938" cy="20574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4572000"/>
            <a:ext cx="2947988" cy="2286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9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2571750"/>
            <a:ext cx="2819400" cy="1985963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20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00063"/>
            <a:ext cx="2895600" cy="21336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21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24600" y="4572000"/>
            <a:ext cx="2819400" cy="2286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22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43250" y="500063"/>
            <a:ext cx="2928938" cy="207168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71750"/>
            <a:ext cx="2895600" cy="20574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3324" name="TextBox 11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НАША ШКОЛЬНАЯ ГАЗЕТА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786314" y="428604"/>
            <a:ext cx="41434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Краеведы  мы,  туристы,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Патриоты, оптимисты.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Мы осваиваем смело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«ДРУЖБЕ» воинское дело.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Смотры, стрельбы, строевая -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Не  нужна нам жизнь другая!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3554" name="Picture 2" descr="D:\DSC_0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2737522" cy="1857388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4071942"/>
            <a:ext cx="3402097" cy="2509235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4786322"/>
            <a:ext cx="1712893" cy="1820292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2714620"/>
            <a:ext cx="3484624" cy="192880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147" name="Picture 3" descr="D:\Новая папка (3)\Новая папка (2)\Новая папка\ПАПКА АРХИВ\ФОТО 20.03.15 ВП лагерь\DSCN04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4071942"/>
            <a:ext cx="3333773" cy="250033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2285992"/>
            <a:ext cx="2928958" cy="1500198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2051" name="Picture 3" descr="D:\АРХИВ\Новая папка\1\День защиты детей\нурлат\IMG_044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57422" y="214290"/>
            <a:ext cx="2500329" cy="1857388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6" y="214290"/>
            <a:ext cx="3857684" cy="29755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929190" y="214290"/>
            <a:ext cx="44291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Конкурсы и викторины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У нас проходят на «УРА!»,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Турниры, смотры и  разминки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Не дают скучать нам никогда.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14290"/>
            <a:ext cx="2143140" cy="2350541"/>
          </a:xfrm>
          <a:prstGeom prst="rect">
            <a:avLst/>
          </a:prstGeom>
          <a:noFill/>
          <a:ln w="19050">
            <a:solidFill>
              <a:srgbClr val="0070C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5" name="Picture 1" descr="D:\100_43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857496"/>
            <a:ext cx="3017562" cy="2901364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428868"/>
            <a:ext cx="2000264" cy="1997464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14290"/>
            <a:ext cx="2000264" cy="2000264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" name="Picture 9" descr="CIMG00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1857364"/>
            <a:ext cx="3214710" cy="2442300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Picture 13" descr="C:\Documents and Settings\Alexandr\Рабочий стол\школа\Фотки\CIMG054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643446"/>
            <a:ext cx="2054762" cy="2000264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4480939"/>
            <a:ext cx="3243028" cy="2209486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714876" y="214290"/>
            <a:ext cx="4214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Не забываем ветеранов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Помогаем им в делах,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Приглашаем, поздравляем 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На праздниках и в их домах.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205893" cy="2949434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643050"/>
            <a:ext cx="2286016" cy="1554015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5" name="Picture 3" descr="D:\СНТ\IMG_3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429000"/>
            <a:ext cx="2143140" cy="3146215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3429000"/>
            <a:ext cx="2357454" cy="3162801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1785926"/>
            <a:ext cx="3071834" cy="1993516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7" name="Picture 13" descr="Изображение 12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3429000"/>
            <a:ext cx="4143404" cy="3179837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786314" y="357166"/>
            <a:ext cx="41434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Трудовой десант хорош!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Здесь друзей себе найдёшь!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Работы в нём идут прекрасно!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Труд – это круто, это классно!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9457" name="Picture 1" descr="D:\У Нины Михайловны  уродилась славная картош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214842" cy="300039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00438"/>
            <a:ext cx="4214842" cy="3071834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4143404" cy="3071834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357562"/>
            <a:ext cx="3786214" cy="2635416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857752" y="285728"/>
            <a:ext cx="40719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Вот  только  часть  всех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наших дел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Их всех уже и не упомнить.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Стараемся во благо всем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Мы наше будущее строить!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8433" name="Picture 1" descr="D:\Победители в смотре строя и песн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214818"/>
            <a:ext cx="3214710" cy="2428892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9218" name="Picture 2" descr="D:\Новая папка (3)\Новая папка (2)\Новая папка\ПАПКА АРХИВ\ччч\IMG_07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5281" y="2214554"/>
            <a:ext cx="3494436" cy="264320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11265" name="Picture 1" descr="D:\9 МАЯ\DSCN5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3" y="214291"/>
            <a:ext cx="4143403" cy="3071834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14290"/>
            <a:ext cx="4143404" cy="2975554"/>
          </a:xfrm>
          <a:prstGeom prst="rect">
            <a:avLst/>
          </a:prstGeom>
          <a:noFill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500570"/>
            <a:ext cx="2773827" cy="214314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100" name="Picture 4" descr="D:\день учителя\день учтеля\DSCN63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4357718" cy="3268289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0494" y="3143248"/>
            <a:ext cx="2308130" cy="121444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3143248"/>
            <a:ext cx="1731471" cy="1198563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5" y="4500570"/>
            <a:ext cx="3157740" cy="2141529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7649" name="Picture 1" descr="D:\DSCN64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429001"/>
            <a:ext cx="3143271" cy="285752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 rot="1355289">
            <a:off x="5011253" y="664713"/>
            <a:ext cx="39152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ДЕНЬ САМОУПРАВЛЕНИЯ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В ШКОЛЕ.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Нелегко работать учителем…</a:t>
            </a:r>
            <a:endParaRPr lang="ru-RU" sz="2800" b="1" dirty="0">
              <a:solidFill>
                <a:srgbClr val="000026"/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D:\9 МАЯ\DSCN54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6925056" cy="5193792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290"/>
            <a:ext cx="3714744" cy="2667715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357818" y="571480"/>
            <a:ext cx="3429024" cy="1815882"/>
          </a:xfrm>
          <a:prstGeom prst="rect">
            <a:avLst/>
          </a:prstGeom>
          <a:solidFill>
            <a:srgbClr val="66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ЛЮБИМОЕ ДЕТИЩЕ ШУСа: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хор мальчиков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«СЛУЖУ РОССИИ!»</a:t>
            </a:r>
            <a:endParaRPr lang="ru-RU" sz="2800" b="1" dirty="0">
              <a:solidFill>
                <a:srgbClr val="000026"/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14290"/>
            <a:ext cx="4342356" cy="3189868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643314"/>
            <a:ext cx="4334100" cy="3000396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3127373" cy="2428892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19654061">
            <a:off x="5920188" y="1376858"/>
            <a:ext cx="24817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ВОЖАТЫЙ И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ЕГО КОМАНДА</a:t>
            </a:r>
            <a:endParaRPr lang="ru-RU" sz="2800" b="1" dirty="0">
              <a:solidFill>
                <a:srgbClr val="000026"/>
              </a:solidFill>
              <a:latin typeface="+mj-lt"/>
            </a:endParaRPr>
          </a:p>
        </p:txBody>
      </p:sp>
      <p:pic>
        <p:nvPicPr>
          <p:cNvPr id="5125" name="Picture 5" descr="D:\Новая папка (3)\Новая папка (2)\Новая папка\19 мая\DSCN55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93506" y="714356"/>
            <a:ext cx="3129420" cy="2214578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pic>
        <p:nvPicPr>
          <p:cNvPr id="2" name="Picture 2" descr="D:\АРХИВ\Новая папка\DSCN01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4214818"/>
            <a:ext cx="3238523" cy="2428892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19" y="2285992"/>
            <a:ext cx="3929091" cy="2428892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pic>
        <p:nvPicPr>
          <p:cNvPr id="3074" name="Picture 2" descr="C:\Users\Диана\Pictures\ДОО фото\SAM_1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3357562"/>
            <a:ext cx="4286147" cy="328614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357562"/>
            <a:ext cx="4105918" cy="326390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4357718" cy="2927347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19707632">
            <a:off x="5215113" y="358356"/>
            <a:ext cx="352622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Акция  ЮИД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«ПОМОГИ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ПЕРВОКЛАССНИКУ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БЕЗОПАСНО ПРИЙТИ 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В ШКОЛУ!»</a:t>
            </a:r>
            <a:endParaRPr lang="ru-RU" sz="2800" b="1" dirty="0">
              <a:solidFill>
                <a:srgbClr val="000026"/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00240"/>
            <a:ext cx="6286544" cy="4209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14480" y="2143116"/>
            <a:ext cx="55007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latin typeface="+mj-lt"/>
              </a:rPr>
              <a:t>Ш</a:t>
            </a:r>
            <a:r>
              <a:rPr lang="ru-RU" sz="6600" b="1" dirty="0" smtClean="0">
                <a:solidFill>
                  <a:schemeClr val="bg1"/>
                </a:solidFill>
                <a:latin typeface="Comic Sans MS" pitchFamily="66" charset="0"/>
              </a:rPr>
              <a:t>У</a:t>
            </a:r>
            <a:r>
              <a:rPr lang="ru-RU" sz="6600" b="1" i="1" dirty="0" smtClean="0">
                <a:solidFill>
                  <a:srgbClr val="FF0000"/>
                </a:solidFill>
                <a:latin typeface="+mj-lt"/>
              </a:rPr>
              <a:t>С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itchFamily="66" charset="0"/>
              </a:rPr>
              <a:t>«</a:t>
            </a:r>
            <a:r>
              <a:rPr lang="ru-RU" sz="6600" b="1" dirty="0" smtClean="0">
                <a:solidFill>
                  <a:srgbClr val="000026"/>
                </a:solidFill>
                <a:latin typeface="Comic Sans MS" pitchFamily="66" charset="0"/>
              </a:rPr>
              <a:t>Р</a:t>
            </a:r>
            <a:r>
              <a:rPr lang="ru-RU" sz="6600" b="1" i="1" dirty="0" smtClean="0">
                <a:solidFill>
                  <a:schemeClr val="bg1"/>
                </a:solidFill>
                <a:latin typeface="+mj-lt"/>
              </a:rPr>
              <a:t>Е</a:t>
            </a:r>
            <a:r>
              <a:rPr lang="ru-RU" sz="6600" b="1" dirty="0" smtClean="0">
                <a:latin typeface="Comic Sans MS" pitchFamily="66" charset="0"/>
              </a:rPr>
              <a:t>Б</a:t>
            </a:r>
            <a:r>
              <a:rPr lang="ru-RU" sz="6600" b="1" i="1" dirty="0" smtClean="0">
                <a:solidFill>
                  <a:schemeClr val="bg1"/>
                </a:solidFill>
                <a:latin typeface="+mj-lt"/>
              </a:rPr>
              <a:t>Я</a:t>
            </a:r>
            <a:r>
              <a:rPr lang="ru-RU" sz="6600" b="1" dirty="0" smtClean="0">
                <a:solidFill>
                  <a:srgbClr val="FF0000"/>
                </a:solidFill>
                <a:latin typeface="Comic Sans MS" pitchFamily="66" charset="0"/>
              </a:rPr>
              <a:t>Ч</a:t>
            </a:r>
            <a:r>
              <a:rPr lang="ru-RU" sz="6600" b="1" i="1" dirty="0" smtClean="0">
                <a:solidFill>
                  <a:schemeClr val="bg1"/>
                </a:solidFill>
                <a:latin typeface="+mj-lt"/>
              </a:rPr>
              <a:t>Ь</a:t>
            </a:r>
            <a:r>
              <a:rPr lang="ru-RU" sz="6600" b="1" dirty="0" smtClean="0">
                <a:latin typeface="Comic Sans MS" pitchFamily="66" charset="0"/>
              </a:rPr>
              <a:t>Е</a:t>
            </a:r>
            <a:r>
              <a:rPr lang="ru-RU" sz="6600" b="1" dirty="0" smtClean="0">
                <a:latin typeface="+mj-lt"/>
              </a:rPr>
              <a:t> </a:t>
            </a:r>
            <a:r>
              <a:rPr lang="ru-RU" sz="6600" b="1" dirty="0" smtClean="0">
                <a:solidFill>
                  <a:srgbClr val="FF0000"/>
                </a:solidFill>
                <a:latin typeface="Comic Sans MS" pitchFamily="66" charset="0"/>
              </a:rPr>
              <a:t>В</a:t>
            </a:r>
            <a:r>
              <a:rPr lang="ru-RU" sz="6600" b="1" i="1" dirty="0" smtClean="0">
                <a:latin typeface="+mj-lt"/>
              </a:rPr>
              <a:t>Е</a:t>
            </a:r>
            <a:r>
              <a:rPr lang="ru-RU" sz="6600" b="1" i="1" dirty="0" smtClean="0">
                <a:solidFill>
                  <a:schemeClr val="bg1"/>
                </a:solidFill>
                <a:latin typeface="+mj-lt"/>
              </a:rPr>
              <a:t>Ч</a:t>
            </a:r>
            <a:r>
              <a:rPr lang="ru-RU" sz="6600" b="1" dirty="0" smtClean="0">
                <a:latin typeface="Comic Sans MS" pitchFamily="66" charset="0"/>
              </a:rPr>
              <a:t>Е</a:t>
            </a:r>
            <a:r>
              <a:rPr lang="ru-RU" sz="6600" b="1" dirty="0" smtClean="0">
                <a:solidFill>
                  <a:schemeClr val="bg1"/>
                </a:solidFill>
                <a:latin typeface="Comic Sans MS" pitchFamily="66" charset="0"/>
              </a:rPr>
              <a:t>»</a:t>
            </a:r>
            <a:endParaRPr lang="ru-RU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8572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+mj-lt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2400" b="1" i="1" dirty="0" smtClean="0">
                <a:latin typeface="+mj-lt"/>
              </a:rPr>
              <a:t>«Елаурская средняя общеобразовательная школа</a:t>
            </a:r>
          </a:p>
          <a:p>
            <a:pPr algn="ctr"/>
            <a:r>
              <a:rPr lang="ru-RU" sz="2400" b="1" i="1" dirty="0" smtClean="0">
                <a:latin typeface="+mj-lt"/>
              </a:rPr>
              <a:t>Нурлатского муниципального района </a:t>
            </a:r>
          </a:p>
          <a:p>
            <a:pPr algn="ctr"/>
            <a:r>
              <a:rPr lang="ru-RU" sz="2400" b="1" i="1" dirty="0" smtClean="0">
                <a:latin typeface="+mj-lt"/>
              </a:rPr>
              <a:t>Республика Татарстан»</a:t>
            </a:r>
            <a:endParaRPr lang="ru-RU" sz="2400" b="1" i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 rot="20328246">
            <a:off x="5113098" y="4948765"/>
            <a:ext cx="2144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2017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г.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 rot="694035">
            <a:off x="4740529" y="899178"/>
            <a:ext cx="42148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«Ребячье вече» - гордость наша,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Учебный дух  совсем  не  страшен,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под натиском ума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Покорилась  нам  Москва!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643314"/>
            <a:ext cx="3690209" cy="3000396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15362" name="Picture 2" descr="https://pp.vk.me/c627218/v627218591/128cc/7iIwUbC3KZ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643314"/>
            <a:ext cx="2143140" cy="3000396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pic>
        <p:nvPicPr>
          <p:cNvPr id="6" name="Picture 8" descr="C:\Documents and Settings\Администратор\Рабочий стол\Фото для выставки\Копия CIMG00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285728"/>
            <a:ext cx="2143140" cy="3000372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</p:spPr>
      </p:pic>
      <p:pic>
        <p:nvPicPr>
          <p:cNvPr id="7" name="Содержимое 4" descr="Илья 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2357422" cy="6858000"/>
          </a:xfrm>
          <a:prstGeom prst="rect">
            <a:avLst/>
          </a:prstGeom>
          <a:ln w="28575">
            <a:solidFill>
              <a:srgbClr val="000026"/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14290"/>
            <a:ext cx="4143404" cy="2975554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00550" cy="2867033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1"/>
            <a:ext cx="4784695" cy="342900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021378" flipV="1">
            <a:off x="3685582" y="1436893"/>
            <a:ext cx="3011890" cy="233992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428994"/>
            <a:ext cx="4572000" cy="342900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714876" y="357166"/>
            <a:ext cx="442912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«РЕБЯЧЬЕ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 ВЕЧЕ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в Казани: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-ГОССОВЕТ РТ;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rPr>
              <a:t>-ГИБДД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rPr>
              <a:t> МВД РТ;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-</a:t>
            </a:r>
            <a:r>
              <a:rPr lang="ru-RU" sz="2800" b="1" baseline="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АКАДЕМИЯ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 НАУК РТ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786314" y="214290"/>
            <a:ext cx="435768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Шагай молодежь, твердо, уверенно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 урок и в поход, на игру, в полет.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Шагай, молодежь, твердо, уверенно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Только вперед!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 только вперед!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2530" name="Picture 2" descr="D:\Сбор СНТ на 9 м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357718" cy="2928958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285992"/>
            <a:ext cx="3857651" cy="2288415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171" name="Picture 3" descr="D:\Новая папка (3)\ДОО фото\IMG_02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214686"/>
            <a:ext cx="2714644" cy="180976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00570"/>
            <a:ext cx="2834824" cy="214790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173" name="Picture 5" descr="D:\Новая папка (3)\Новая папка (2)\Новая папка\ПАПКА АРХИВ\ФОТО СТЕНД ВП лагерь\IMG_05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4500570"/>
            <a:ext cx="3000396" cy="214314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7174" name="Picture 6" descr="D:\Новая папка (3)\Новая папка (2)\Новая папка\ПАПКА АРХИВ\ФОТО 20.03.15 ВП лагерь\DSCN059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4572008"/>
            <a:ext cx="2952739" cy="207167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00042"/>
            <a:ext cx="9144000" cy="513986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dirty="0" smtClean="0">
                <a:solidFill>
                  <a:srgbClr val="000026"/>
                </a:solidFill>
                <a:latin typeface="+mj-lt"/>
              </a:rPr>
              <a:t>С</a:t>
            </a:r>
            <a:r>
              <a:rPr lang="ru-RU" sz="3200" b="1" dirty="0" smtClean="0">
                <a:solidFill>
                  <a:schemeClr val="bg1"/>
                </a:solidFill>
                <a:latin typeface="Comic Sans MS" pitchFamily="66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Ь</a:t>
            </a:r>
            <a:r>
              <a:rPr lang="ru-RU" sz="3200" b="1" dirty="0" smtClean="0">
                <a:latin typeface="+mj-lt"/>
              </a:rPr>
              <a:t>  </a:t>
            </a:r>
            <a:r>
              <a:rPr lang="ru-RU" sz="3200" b="1" dirty="0" smtClean="0">
                <a:latin typeface="Comic Sans MS" pitchFamily="66" charset="0"/>
              </a:rPr>
              <a:t>Т</a:t>
            </a:r>
            <a:r>
              <a:rPr lang="ru-RU" sz="3200" b="1" dirty="0" smtClean="0">
                <a:solidFill>
                  <a:schemeClr val="bg1"/>
                </a:solidFill>
                <a:latin typeface="+mj-lt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К</a:t>
            </a:r>
            <a:r>
              <a:rPr lang="ru-RU" sz="3200" b="1" dirty="0" smtClean="0">
                <a:solidFill>
                  <a:srgbClr val="000026"/>
                </a:solidFill>
                <a:latin typeface="+mj-lt"/>
              </a:rPr>
              <a:t>А</a:t>
            </a:r>
            <a:r>
              <a:rPr lang="ru-RU" sz="3200" b="1" dirty="0" smtClean="0">
                <a:solidFill>
                  <a:schemeClr val="bg1"/>
                </a:solidFill>
                <a:latin typeface="Comic Sans MS" pitchFamily="66" charset="0"/>
              </a:rPr>
              <a:t>Я</a:t>
            </a:r>
            <a:r>
              <a:rPr lang="ru-RU" sz="3200" b="1" dirty="0" smtClean="0">
                <a:latin typeface="+mj-lt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ш</a:t>
            </a:r>
            <a:r>
              <a:rPr lang="ru-RU" sz="3200" b="1" dirty="0" smtClean="0">
                <a:solidFill>
                  <a:srgbClr val="000026"/>
                </a:solidFill>
                <a:latin typeface="+mj-lt"/>
              </a:rPr>
              <a:t>к</a:t>
            </a:r>
            <a:r>
              <a:rPr lang="ru-RU" sz="3200" b="1" dirty="0" smtClean="0">
                <a:solidFill>
                  <a:schemeClr val="bg1"/>
                </a:solidFill>
                <a:latin typeface="Comic Sans MS" pitchFamily="66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л</a:t>
            </a:r>
            <a:r>
              <a:rPr lang="ru-RU" sz="3200" b="1" dirty="0" smtClean="0">
                <a:solidFill>
                  <a:srgbClr val="000026"/>
                </a:solidFill>
                <a:latin typeface="Comic Sans MS" pitchFamily="66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в </a:t>
            </a:r>
            <a:r>
              <a:rPr lang="ru-RU" sz="3200" b="1" dirty="0" smtClean="0">
                <a:latin typeface="Comic Sans MS" pitchFamily="66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3200" b="1" dirty="0" smtClean="0">
                <a:solidFill>
                  <a:schemeClr val="bg1"/>
                </a:solidFill>
                <a:latin typeface="Comic Sans MS" pitchFamily="66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3200" b="1" dirty="0" smtClean="0">
                <a:latin typeface="+mj-lt"/>
              </a:rPr>
              <a:t>р</a:t>
            </a:r>
            <a:r>
              <a:rPr lang="ru-RU" sz="3200" b="1" dirty="0" smtClean="0">
                <a:solidFill>
                  <a:schemeClr val="bg1"/>
                </a:solidFill>
                <a:latin typeface="Comic Sans MS" pitchFamily="66" charset="0"/>
              </a:rPr>
              <a:t>с</a:t>
            </a:r>
            <a:r>
              <a:rPr lang="ru-RU" sz="3200" b="1" dirty="0" smtClean="0">
                <a:latin typeface="Comic Sans MS" pitchFamily="66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3200" b="1" dirty="0" smtClean="0">
                <a:latin typeface="Comic Sans MS" pitchFamily="66" charset="0"/>
              </a:rPr>
              <a:t>н</a:t>
            </a:r>
            <a:r>
              <a:rPr lang="ru-RU" sz="3200" b="1" dirty="0" smtClean="0">
                <a:solidFill>
                  <a:schemeClr val="bg1"/>
                </a:solidFill>
                <a:latin typeface="+mj-lt"/>
              </a:rPr>
              <a:t>е</a:t>
            </a:r>
            <a:r>
              <a:rPr lang="ru-RU" sz="3200" b="1" dirty="0" smtClean="0">
                <a:latin typeface="+mj-lt"/>
              </a:rPr>
              <a:t>:</a:t>
            </a:r>
          </a:p>
          <a:p>
            <a:pPr algn="ctr"/>
            <a:r>
              <a:rPr lang="ru-RU" sz="3200" b="1" smtClean="0">
                <a:solidFill>
                  <a:schemeClr val="bg1"/>
                </a:solidFill>
                <a:latin typeface="+mj-lt"/>
              </a:rPr>
              <a:t>ЕЛАУРСКАЯ </a:t>
            </a:r>
            <a:r>
              <a:rPr lang="ru-RU" sz="3200" b="1">
                <a:solidFill>
                  <a:schemeClr val="bg1"/>
                </a:solidFill>
                <a:latin typeface="+mj-lt"/>
              </a:rPr>
              <a:t> </a:t>
            </a:r>
            <a:r>
              <a:rPr lang="ru-RU" sz="3200" b="1" smtClean="0">
                <a:solidFill>
                  <a:schemeClr val="bg1"/>
                </a:solidFill>
                <a:latin typeface="+mj-lt"/>
              </a:rPr>
              <a:t>ОСНОВНАЯ,</a:t>
            </a:r>
            <a:endParaRPr lang="ru-RU" sz="3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3200" b="1" i="1" dirty="0" smtClean="0">
                <a:latin typeface="+mj-lt"/>
              </a:rPr>
              <a:t>где завтрашние задачи помогут решить уже СЕГОДНЯ…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000" b="1" i="1" dirty="0" smtClean="0">
                <a:latin typeface="+mj-lt"/>
              </a:rPr>
              <a:t>Адрес: </a:t>
            </a:r>
            <a:r>
              <a:rPr lang="ru-RU" sz="2000" b="1" dirty="0" smtClean="0">
                <a:latin typeface="+mj-lt"/>
              </a:rPr>
              <a:t>423016, РТ, Нурлатский район, с. Елаур, ул. Центральная, д. №25</a:t>
            </a:r>
          </a:p>
          <a:p>
            <a:pPr algn="ctr"/>
            <a:r>
              <a:rPr lang="ru-RU" sz="2000" b="1" i="1" dirty="0" smtClean="0">
                <a:latin typeface="+mj-lt"/>
              </a:rPr>
              <a:t>Телефон: </a:t>
            </a:r>
            <a:r>
              <a:rPr lang="ru-RU" sz="2000" b="1" dirty="0" smtClean="0">
                <a:latin typeface="+mj-lt"/>
              </a:rPr>
              <a:t>8(843)4543248; </a:t>
            </a:r>
            <a:r>
              <a:rPr lang="en-US" sz="2000" b="1" i="1" dirty="0" smtClean="0">
                <a:latin typeface="+mj-lt"/>
              </a:rPr>
              <a:t>e-mail </a:t>
            </a:r>
            <a:r>
              <a:rPr lang="ru-RU" sz="2000" b="1" i="1" dirty="0" smtClean="0">
                <a:latin typeface="+mj-lt"/>
              </a:rPr>
              <a:t>: </a:t>
            </a:r>
            <a:r>
              <a:rPr lang="en-US" sz="2000" b="1" dirty="0" smtClean="0">
                <a:latin typeface="+mj-lt"/>
              </a:rPr>
              <a:t>sch1269mail.ru</a:t>
            </a:r>
            <a:endParaRPr lang="ru-RU" sz="2000" b="1" dirty="0" smtClean="0">
              <a:latin typeface="+mj-lt"/>
            </a:endParaRPr>
          </a:p>
          <a:p>
            <a:pPr algn="ctr"/>
            <a:r>
              <a:rPr lang="ru-RU" sz="2000" b="1" i="1" dirty="0" smtClean="0">
                <a:latin typeface="+mj-lt"/>
              </a:rPr>
              <a:t>Директор: </a:t>
            </a:r>
            <a:r>
              <a:rPr lang="ru-RU" sz="2000" b="1" dirty="0" smtClean="0">
                <a:latin typeface="+mj-lt"/>
              </a:rPr>
              <a:t>Алексеева Татьяна Витальевна</a:t>
            </a:r>
          </a:p>
          <a:p>
            <a:pPr algn="ctr"/>
            <a:r>
              <a:rPr lang="ru-RU" sz="2000" b="1" i="1" dirty="0" smtClean="0">
                <a:latin typeface="+mj-lt"/>
              </a:rPr>
              <a:t>Зам.дир.по УР: </a:t>
            </a:r>
            <a:r>
              <a:rPr lang="ru-RU" sz="2000" b="1" dirty="0" smtClean="0">
                <a:latin typeface="+mj-lt"/>
              </a:rPr>
              <a:t>Тумакова Ирина Николаевна</a:t>
            </a:r>
          </a:p>
          <a:p>
            <a:pPr algn="ctr"/>
            <a:r>
              <a:rPr lang="ru-RU" sz="2000" b="1" dirty="0" smtClean="0">
                <a:latin typeface="+mj-lt"/>
              </a:rPr>
              <a:t>ЗДВР: Алексеева Ирина Васильевна</a:t>
            </a:r>
          </a:p>
          <a:p>
            <a:pPr algn="ctr"/>
            <a:r>
              <a:rPr lang="ru-RU" sz="2000" b="1" i="1" dirty="0" smtClean="0">
                <a:latin typeface="+mj-lt"/>
              </a:rPr>
              <a:t>Педагог-организатор: </a:t>
            </a:r>
            <a:r>
              <a:rPr lang="ru-RU" sz="2000" b="1" i="1" dirty="0" smtClean="0">
                <a:latin typeface="+mj-lt"/>
              </a:rPr>
              <a:t>Тумакова Валентина Павловна</a:t>
            </a:r>
            <a:endParaRPr lang="ru-RU" sz="2000" b="1" dirty="0" smtClean="0">
              <a:latin typeface="+mj-lt"/>
            </a:endParaRPr>
          </a:p>
          <a:p>
            <a:pPr algn="ctr"/>
            <a:endParaRPr lang="ru-RU" sz="2000" b="1" dirty="0" smtClean="0"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2017 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г.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071546"/>
            <a:ext cx="7480682" cy="564357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14290"/>
            <a:ext cx="4377548" cy="2930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500562" y="928670"/>
            <a:ext cx="43577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Республика Татарстан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Нурлатский муниципальный район</a:t>
            </a:r>
          </a:p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с. Елаур</a:t>
            </a:r>
            <a:endParaRPr lang="ru-RU" sz="2800" b="1" dirty="0">
              <a:solidFill>
                <a:srgbClr val="000026"/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39132"/>
            <a:ext cx="4143404" cy="2975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1"/>
            <a:ext cx="407196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429000"/>
            <a:ext cx="4071966" cy="321468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12852"/>
            <a:ext cx="4174410" cy="323083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4643438" y="357166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Наша школа хороша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в любое время года!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43438" y="1285860"/>
            <a:ext cx="40719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Год учебный на дворе,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Чем заняться детворе?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Дома скучно, а потом,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2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Школа – наш любимый дом!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26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0" y="214290"/>
            <a:ext cx="4572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Наш Совет – он дерзкий, смелый,  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В жизни действует умело.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Проекты, спорт, дела кругом – 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Все надо в срок, и все бегом</a:t>
            </a:r>
            <a:r>
              <a:rPr lang="ru-RU" sz="2400" b="1" dirty="0" smtClean="0">
                <a:solidFill>
                  <a:srgbClr val="000026"/>
                </a:solidFill>
                <a:latin typeface="+mj-lt"/>
              </a:rPr>
              <a:t>!</a:t>
            </a:r>
          </a:p>
          <a:p>
            <a:pPr algn="ctr"/>
            <a:endParaRPr lang="ru-RU" sz="2800" b="1" dirty="0"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714620"/>
            <a:ext cx="4607751" cy="3071834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2054" name="Picture 6" descr="D:\Новая папка (3)\Новая папка (2)\Новая папка\19 мая\DSCN55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3857652" cy="3222273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3821073" cy="2957506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2844" y="142852"/>
            <a:ext cx="4643470" cy="6453188"/>
          </a:xfrm>
          <a:solidFill>
            <a:srgbClr val="6699FF"/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92075" indent="3175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u="sng" dirty="0" smtClean="0">
                <a:solidFill>
                  <a:srgbClr val="000026"/>
                </a:solidFill>
                <a:latin typeface="+mj-lt"/>
              </a:rPr>
              <a:t>Самоуправление в узком смысле</a:t>
            </a:r>
            <a:r>
              <a:rPr lang="ru-RU" sz="2400" b="1" dirty="0" smtClean="0">
                <a:solidFill>
                  <a:srgbClr val="000026"/>
                </a:solidFill>
                <a:latin typeface="+mj-lt"/>
              </a:rPr>
              <a:t> рассматривается как самостоятельность человека в проявлении инициативы, принятии решений. </a:t>
            </a:r>
          </a:p>
          <a:p>
            <a:pPr marL="92075" indent="3175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u="sng" dirty="0" smtClean="0">
                <a:solidFill>
                  <a:srgbClr val="000026"/>
                </a:solidFill>
                <a:latin typeface="+mj-lt"/>
              </a:rPr>
              <a:t>В широком смысле самоуправление</a:t>
            </a:r>
            <a:r>
              <a:rPr lang="ru-RU" sz="2400" b="1" dirty="0" smtClean="0">
                <a:solidFill>
                  <a:srgbClr val="000026"/>
                </a:solidFill>
                <a:latin typeface="+mj-lt"/>
              </a:rPr>
              <a:t> - это образ жизни и поведение всего школьного коллектива и каждого его члена, результатом которого являются: растущая самостоятельность, инициатива, взаимопомощь всех и каждого.</a:t>
            </a:r>
          </a:p>
          <a:p>
            <a:pPr marL="92075" indent="3175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26"/>
                </a:solidFill>
                <a:latin typeface="+mj-lt"/>
              </a:rPr>
              <a:t>Самоуправление дает реальную возможность учащимся осознанно занять позицию субъекта воспитательной деятельности. </a:t>
            </a: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42852"/>
            <a:ext cx="4000496" cy="3071811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4" name="Рисунок 3" descr="Изображение 0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429000"/>
            <a:ext cx="4000528" cy="3143272"/>
          </a:xfrm>
          <a:prstGeom prst="rect">
            <a:avLst/>
          </a:prstGeom>
          <a:ln w="28575">
            <a:solidFill>
              <a:srgbClr val="000026"/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D:\dc\Для клуба\Сбр СНТ Дети-геро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14290"/>
            <a:ext cx="2952770" cy="2214578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14290"/>
            <a:ext cx="4357718" cy="6429420"/>
          </a:xfrm>
          <a:solidFill>
            <a:srgbClr val="6699FF"/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93663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0000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Высшим законодательным </a:t>
            </a:r>
            <a:br>
              <a:rPr lang="ru-RU" sz="2800" b="1" dirty="0" smtClean="0">
                <a:solidFill>
                  <a:srgbClr val="0000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</a:br>
            <a:r>
              <a:rPr lang="ru-RU" sz="2800" b="1" dirty="0" smtClean="0">
                <a:solidFill>
                  <a:srgbClr val="0000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органом ученического самоуправления </a:t>
            </a:r>
            <a:br>
              <a:rPr lang="ru-RU" sz="2800" b="1" dirty="0" smtClean="0">
                <a:solidFill>
                  <a:srgbClr val="0000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</a:br>
            <a:r>
              <a:rPr lang="ru-RU" sz="2800" b="1" dirty="0" smtClean="0">
                <a:solidFill>
                  <a:srgbClr val="0000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является общая Ученическая конференция</a:t>
            </a:r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 </a:t>
            </a:r>
          </a:p>
          <a:p>
            <a:pPr marL="0" indent="93663" algn="ctr">
              <a:lnSpc>
                <a:spcPct val="80000"/>
              </a:lnSpc>
              <a:buFont typeface="Wingdings" pitchFamily="2" charset="2"/>
              <a:buChar char="§"/>
            </a:pPr>
            <a:endParaRPr lang="ru-RU" sz="2800" b="1" u="sng" dirty="0" smtClean="0">
              <a:solidFill>
                <a:srgbClr val="000026"/>
              </a:solidFill>
              <a:latin typeface="+mj-lt"/>
            </a:endParaRPr>
          </a:p>
          <a:p>
            <a:pPr marL="0" indent="93663" algn="ctr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400" b="1" u="sng" dirty="0" smtClean="0">
                <a:solidFill>
                  <a:srgbClr val="000026"/>
                </a:solidFill>
                <a:latin typeface="+mj-lt"/>
              </a:rPr>
              <a:t>Отчетно-выборная конференция проходит в начале учебного года</a:t>
            </a:r>
          </a:p>
          <a:p>
            <a:pPr marL="0" indent="93663" algn="ctr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400" b="1" u="sng" dirty="0" smtClean="0">
                <a:solidFill>
                  <a:srgbClr val="000026"/>
                </a:solidFill>
                <a:latin typeface="+mj-lt"/>
              </a:rPr>
              <a:t>Итоговая конференция в конце учебного года</a:t>
            </a:r>
          </a:p>
          <a:p>
            <a:pPr marL="0" indent="93663" algn="ctr"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ru-RU" sz="2400" b="1" u="sng" dirty="0" smtClean="0">
              <a:solidFill>
                <a:srgbClr val="000026"/>
              </a:solidFill>
              <a:latin typeface="+mj-lt"/>
              <a:cs typeface="Times New Roman" pitchFamily="18" charset="0"/>
            </a:endParaRPr>
          </a:p>
          <a:p>
            <a:pPr marL="0" indent="93663" eaLnBrk="1" hangingPunct="1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rgbClr val="000026"/>
                </a:solidFill>
                <a:latin typeface="+mj-lt"/>
                <a:cs typeface="Times New Roman" pitchFamily="18" charset="0"/>
              </a:rPr>
              <a:t>А в остальное время –  Сборы, заседания, выступления, конкурсы, соревнования, турниры, прыжки с парашютом и, конечно, учеба, учеба, учеба……………………….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000240"/>
            <a:ext cx="3290645" cy="2568309"/>
          </a:xfrm>
          <a:prstGeom prst="rect">
            <a:avLst/>
          </a:prstGeom>
          <a:noFill/>
          <a:ln w="28575">
            <a:solidFill>
              <a:srgbClr val="000026"/>
            </a:solidFill>
            <a:miter lim="800000"/>
            <a:headEnd/>
            <a:tailEnd/>
          </a:ln>
          <a:effectLst/>
        </p:spPr>
      </p:pic>
      <p:pic>
        <p:nvPicPr>
          <p:cNvPr id="7" name="Picture 4" descr="D:\Новая папка (3)\Новая папка (2)\Новая папка\ПАПКА АРХИВ\ФОТО СТЕНД ВП лагерь\DSC042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3857628"/>
            <a:ext cx="3714776" cy="278608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Рисунок в кармане джинсов автору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43404" cy="2975554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857752" y="214290"/>
            <a:ext cx="40719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Мы историю  творим,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Мы традиции  храним. 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кружков  не счесть у нас,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Драйв по жизни – это  класс!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6387" name="Picture 3" descr="D:\DSCN4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214710" cy="241103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16388" name="Picture 4" descr="D:\IMG_0621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785926"/>
            <a:ext cx="4143404" cy="264320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143380"/>
            <a:ext cx="4136856" cy="250033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6389" name="Picture 5" descr="D:\IMG_11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1531" y="2071678"/>
            <a:ext cx="3693345" cy="242889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3074" name="Picture 2" descr="D:\АРХИВ\фото по направлениям\Обелиск нашей Памяти\Почётный караул, Елау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286232"/>
            <a:ext cx="3429024" cy="2357454"/>
          </a:xfrm>
          <a:prstGeom prst="rect">
            <a:avLst/>
          </a:prstGeom>
          <a:noFill/>
          <a:ln w="28575">
            <a:solidFill>
              <a:srgbClr val="000026"/>
            </a:solidFill>
          </a:ln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8"/>
          <p:cNvSpPr txBox="1">
            <a:spLocks noChangeArrowheads="1"/>
          </p:cNvSpPr>
          <p:nvPr/>
        </p:nvSpPr>
        <p:spPr bwMode="auto">
          <a:xfrm>
            <a:off x="4419600" y="228600"/>
            <a:ext cx="434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mtClean="0">
              <a:solidFill>
                <a:srgbClr val="FFFFFF"/>
              </a:solidFill>
              <a:latin typeface="Tahoma" pitchFamily="34" charset="0"/>
            </a:endParaRPr>
          </a:p>
        </p:txBody>
      </p:sp>
      <p:pic>
        <p:nvPicPr>
          <p:cNvPr id="225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28604"/>
            <a:ext cx="4267200" cy="32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20" y="428604"/>
            <a:ext cx="4419600" cy="3124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2214554"/>
            <a:ext cx="4292600" cy="32194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5" name="TextBox 7"/>
          <p:cNvSpPr txBox="1">
            <a:spLocks noChangeArrowheads="1"/>
          </p:cNvSpPr>
          <p:nvPr/>
        </p:nvSpPr>
        <p:spPr bwMode="auto">
          <a:xfrm>
            <a:off x="6629400" y="3505200"/>
            <a:ext cx="251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FF"/>
                </a:solidFill>
                <a:latin typeface="Arial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 rot="20873082">
            <a:off x="4233756" y="4970562"/>
            <a:ext cx="49348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26"/>
                </a:solidFill>
                <a:latin typeface="+mj-lt"/>
              </a:rPr>
              <a:t>Наш проект: «СЛЕД В ИСТОРИИ», брошюры из серии «Твои люди, Нурлат!»</a:t>
            </a:r>
            <a:endParaRPr lang="ru-RU" sz="2800" b="1" dirty="0">
              <a:solidFill>
                <a:srgbClr val="00002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4703739"/>
      </p:ext>
    </p:extLst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393</Words>
  <Application>Microsoft Office PowerPoint</Application>
  <PresentationFormat>Экран (4:3)</PresentationFormat>
  <Paragraphs>83</Paragraphs>
  <Slides>23</Slides>
  <Notes>0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Диана</dc:creator>
  <cp:lastModifiedBy>ВАЛЕНТИНА</cp:lastModifiedBy>
  <cp:revision>82</cp:revision>
  <dcterms:created xsi:type="dcterms:W3CDTF">2015-11-20T12:43:34Z</dcterms:created>
  <dcterms:modified xsi:type="dcterms:W3CDTF">2017-09-18T11:47:53Z</dcterms:modified>
</cp:coreProperties>
</file>